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62" r:id="rId4"/>
    <p:sldId id="287" r:id="rId5"/>
    <p:sldId id="298" r:id="rId6"/>
    <p:sldId id="285" r:id="rId7"/>
    <p:sldId id="286" r:id="rId8"/>
    <p:sldId id="297" r:id="rId9"/>
    <p:sldId id="305" r:id="rId10"/>
    <p:sldId id="304" r:id="rId11"/>
    <p:sldId id="289" r:id="rId12"/>
    <p:sldId id="263" r:id="rId13"/>
    <p:sldId id="294" r:id="rId14"/>
    <p:sldId id="291" r:id="rId15"/>
    <p:sldId id="308" r:id="rId16"/>
    <p:sldId id="299" r:id="rId17"/>
    <p:sldId id="310" r:id="rId18"/>
    <p:sldId id="300" r:id="rId19"/>
    <p:sldId id="306" r:id="rId20"/>
    <p:sldId id="302" r:id="rId21"/>
    <p:sldId id="309" r:id="rId22"/>
    <p:sldId id="293" r:id="rId23"/>
    <p:sldId id="307" r:id="rId24"/>
    <p:sldId id="28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A28"/>
    <a:srgbClr val="3C5E26"/>
    <a:srgbClr val="DB0000"/>
    <a:srgbClr val="E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34"/>
    <p:restoredTop sz="79755"/>
  </p:normalViewPr>
  <p:slideViewPr>
    <p:cSldViewPr snapToGrid="0" snapToObjects="1">
      <p:cViewPr varScale="1">
        <p:scale>
          <a:sx n="88" d="100"/>
          <a:sy n="88" d="100"/>
        </p:scale>
        <p:origin x="10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C0AB1-5D0C-0349-9A94-D1F926B2D09F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FA369-F7D2-9542-92FE-A26B92E00F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410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333333"/>
                </a:solidFill>
                <a:effectLst/>
                <a:latin typeface="Source Sans Pro" panose="020F0502020204030204" pitchFamily="34" charset="0"/>
              </a:rPr>
              <a:t>Wilde lustopwekkende planten &amp; mannenkruiden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0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Alles is een groot experiment! </a:t>
            </a:r>
          </a:p>
          <a:p>
            <a:r>
              <a:rPr lang="nl-NL" dirty="0"/>
              <a:t>Levenslange zoektocht naar de invloed van voeding op seksuele gezondheid.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688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Producten met specifieke inhoudsstoffen</a:t>
            </a:r>
          </a:p>
          <a:p>
            <a:r>
              <a:rPr lang="nl-NL" dirty="0"/>
              <a:t>Rituelen &amp; </a:t>
            </a:r>
            <a:r>
              <a:rPr lang="nl-NL" dirty="0" err="1"/>
              <a:t>gebruien</a:t>
            </a:r>
            <a:endParaRPr lang="nl-NL" dirty="0"/>
          </a:p>
          <a:p>
            <a:r>
              <a:rPr lang="nl-NL" dirty="0"/>
              <a:t>Culturele verhalen/</a:t>
            </a:r>
            <a:r>
              <a:rPr lang="nl-NL" dirty="0" err="1"/>
              <a:t>anecdotes</a:t>
            </a:r>
            <a:r>
              <a:rPr lang="nl-NL" dirty="0"/>
              <a:t> &amp; volksvertellingen </a:t>
            </a:r>
          </a:p>
          <a:p>
            <a:r>
              <a:rPr lang="nl-NL" dirty="0"/>
              <a:t>Symboliek / associaties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78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46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Maca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Lepidium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meyenii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)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Ashwagandha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Withania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somnifera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)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Ginseng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Panax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ginseng)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Damiana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Turnera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diffusa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)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Fluweelboon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Mucuna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pruriens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) 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Fenugreek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(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Trigonella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nl-NL" b="0" i="0" u="none" strike="noStrike" dirty="0" err="1">
                <a:solidFill>
                  <a:srgbClr val="0A0A0A"/>
                </a:solidFill>
                <a:effectLst/>
                <a:latin typeface="Google Sans"/>
              </a:rPr>
              <a:t>foenum-graecum</a:t>
            </a:r>
            <a:r>
              <a:rPr lang="nl-NL" b="0" i="0" u="none" strike="noStrike" dirty="0">
                <a:solidFill>
                  <a:srgbClr val="0A0A0A"/>
                </a:solidFill>
                <a:effectLst/>
                <a:latin typeface="Google Sans"/>
              </a:rPr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73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83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203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 err="1">
                <a:solidFill>
                  <a:srgbClr val="333333"/>
                </a:solidFill>
                <a:effectLst/>
                <a:latin typeface="vestula"/>
              </a:rPr>
              <a:t>Amorphophallus</a:t>
            </a:r>
            <a:r>
              <a:rPr lang="nl-NL" b="0" i="0" dirty="0">
                <a:solidFill>
                  <a:srgbClr val="333333"/>
                </a:solidFill>
                <a:effectLst/>
                <a:latin typeface="vestula"/>
              </a:rPr>
              <a:t> </a:t>
            </a:r>
            <a:r>
              <a:rPr lang="nl-NL" b="0" i="0" dirty="0" err="1">
                <a:solidFill>
                  <a:srgbClr val="333333"/>
                </a:solidFill>
                <a:effectLst/>
                <a:latin typeface="vestula"/>
              </a:rPr>
              <a:t>titanum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73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FA369-F7D2-9542-92FE-A26B92E00F2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01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6D053-9363-1E46-B544-0D02262D0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419A86C-0E39-2E4D-9BC8-A0D85E93C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A9C45D-7B5D-A54C-9909-044FFB29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0CA89C7-F95D-1A41-BF26-8A580819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172419-100C-2B4C-9F54-360D19C0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38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20662-1690-AD43-BE9D-CAB751F7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44B3777-24E8-9D4D-A8A8-1A93D64DC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D15121-DFAB-1749-9FAC-C7632687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1C355F-B18F-3A4D-9FA9-83F2B5CA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CB0FE3-588F-CA4C-BC4E-DED94216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71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8D94581-20CB-1D4B-B337-735E45084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C9AEBC-E2D4-344C-BF91-F7DF6AA73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FDFE70-B244-E648-9B40-58C0458B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A76F7-9DBB-4745-A885-5B1B3EC6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74EEB4-E602-0549-A465-AB4DBF76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91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9FC8D-8903-2F40-92D8-1CCCDDCF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C8497-2CA0-7F4C-AE2B-0D7A702E1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CF897F-7AE8-5347-8B64-F29FAE0C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0732EF-A2BE-1246-B270-D0A4E33C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5E281F-82FC-674E-A8B9-0A385C37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52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4D102-9B77-5442-867B-3A3AA1EC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F6DB8C-1946-2B4D-ACB1-609F7443A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24DC0E-77EE-6B49-9862-D0AD08F0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7AE928-020C-AB42-8EA7-784DCB23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CB6B9A-A4C3-6E47-9962-7E1086B2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948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6E6E7B-E1A3-A64E-9889-78592E78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F74083-2CFC-0443-BA0C-A920FC75C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59D09B-70E1-EE43-8A48-E11A8E4D8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D7DD15-B823-7142-B38D-070FECAC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A4EF86-63A9-114E-AB13-076F0CC9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EEFF96-AE0D-DC42-AACC-3E2EF51E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2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31B23-33A0-3246-8B8D-01BF30C58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F1AD13-59CE-B94A-BDFF-D2CB62E2C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7E7FA7-D0D4-7447-BC12-927152319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8EA9B2-BABD-2043-8551-021BC3B9B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B6D1B4-4294-574E-BF7F-B25E77D21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C383D2D-CC49-F843-87A7-D40F88E67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C55CD51-21CA-C24E-BA89-C1013EB61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C8F38E0-CC1E-0747-AD1C-1B3A9571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2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EE385-234A-EF4E-9C9B-2BBAED50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B799212-2CC0-9B4F-87BF-25377044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2C8D0F-4F70-2443-9BA4-345C2EBA2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684A5A-C466-5246-AB25-49EBE382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30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65A15E4-67BB-184F-AD3A-C1A93A1E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B01DCB-ACB0-1E45-9654-A7835A7D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3767A4B-99B9-9342-9DB4-375FDE44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04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67385-9FC4-4446-8E7B-A466C755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EF64F4-0173-E94D-A2D6-D0C66CF5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E2F9F66-F383-BB49-AC1D-94D90D47B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EF6F97-C944-4140-88D5-FD3608C7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0A1941-426D-AE47-9378-F4A0C56E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713594-DBB4-7145-9935-CF46803D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61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8A4AB-5741-DF4F-BD54-E689C742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455BA5-FAAB-4340-9FBE-B9956B05A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5992523-0607-CF48-AFC0-F16E0F4C0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DB2A48-194A-1448-9054-0702ECBA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CA9D9A4-8F95-8048-A338-003FD04F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370322-AA2F-7E4C-9EEF-407FE4109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15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3BEF3A-6C80-8441-B215-0CA6536D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160F85-F417-7D44-81AD-DCF8ADCCD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6991E4-3C1A-8641-BFCE-B736E9355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A730-DAEE-CA41-810C-2DFE22380887}" type="datetimeFigureOut">
              <a:rPr lang="nl-NL" smtClean="0"/>
              <a:t>15-01-2026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9112F6-3E24-7648-AD73-3A488EEEC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E84CC5-BF2F-094C-9B2F-749726336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13A1-3997-6F48-8B99-BA45AF4B1F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91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wildeboerin.n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mailto:linette@dewildeboerin.n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C5BC0-BB18-050A-A5F9-548720C0C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007" y="1230315"/>
            <a:ext cx="3767137" cy="2387600"/>
          </a:xfrm>
        </p:spPr>
        <p:txBody>
          <a:bodyPr>
            <a:normAutofit fontScale="90000"/>
          </a:bodyPr>
          <a:lstStyle/>
          <a:p>
            <a:pPr algn="l"/>
            <a:r>
              <a:rPr lang="nl-NL" sz="4000" dirty="0">
                <a:solidFill>
                  <a:srgbClr val="565A28"/>
                </a:solidFill>
                <a:latin typeface=""/>
              </a:rPr>
              <a:t>Natuurcollege</a:t>
            </a:r>
            <a:br>
              <a:rPr lang="nl-NL" sz="4000" dirty="0">
                <a:solidFill>
                  <a:srgbClr val="565A28"/>
                </a:solidFill>
                <a:latin typeface=""/>
              </a:rPr>
            </a:br>
            <a:r>
              <a:rPr lang="nl-NL" sz="4000" i="1" dirty="0">
                <a:solidFill>
                  <a:srgbClr val="565A28"/>
                </a:solidFill>
                <a:latin typeface=""/>
              </a:rPr>
              <a:t>lustopwekkende planten &amp; kruiden</a:t>
            </a:r>
            <a:br>
              <a:rPr lang="nl-NL" sz="4000" dirty="0">
                <a:solidFill>
                  <a:srgbClr val="565A28"/>
                </a:solidFill>
                <a:latin typeface=""/>
              </a:rPr>
            </a:br>
            <a:endParaRPr lang="nl-NL" sz="4000" dirty="0">
              <a:solidFill>
                <a:srgbClr val="565A28"/>
              </a:solidFill>
              <a:latin typeface="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01404C-1958-F640-2979-379E24C57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007" y="3617915"/>
            <a:ext cx="3545683" cy="1655762"/>
          </a:xfrm>
        </p:spPr>
        <p:txBody>
          <a:bodyPr>
            <a:normAutofit fontScale="77500" lnSpcReduction="20000"/>
          </a:bodyPr>
          <a:lstStyle/>
          <a:p>
            <a:endParaRPr lang="nl-NL" dirty="0"/>
          </a:p>
          <a:p>
            <a:endParaRPr lang="nl-NL" dirty="0">
              <a:latin typeface=""/>
            </a:endParaRPr>
          </a:p>
          <a:p>
            <a:pPr algn="l"/>
            <a:r>
              <a:rPr lang="nl-NL" dirty="0">
                <a:latin typeface=""/>
              </a:rPr>
              <a:t>De Wilde Boerin</a:t>
            </a:r>
          </a:p>
          <a:p>
            <a:pPr algn="l"/>
            <a:r>
              <a:rPr lang="nl-NL" dirty="0" err="1">
                <a:latin typeface=""/>
              </a:rPr>
              <a:t>Linette</a:t>
            </a:r>
            <a:r>
              <a:rPr lang="nl-NL" dirty="0">
                <a:latin typeface=""/>
              </a:rPr>
              <a:t> Mak</a:t>
            </a:r>
          </a:p>
          <a:p>
            <a:pPr algn="l"/>
            <a:r>
              <a:rPr lang="nl-NL" dirty="0">
                <a:latin typeface=""/>
              </a:rPr>
              <a:t>15 januari 2026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974992-4150-87BE-C40A-8B969DAD94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55179"/>
            <a:ext cx="7772400" cy="677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8743E8E-CCF8-69E9-526C-3D367E30DB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13" y="1427010"/>
            <a:ext cx="3244438" cy="43259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5AB16B-8CF6-C197-ABF5-E583797387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49" y="1427010"/>
            <a:ext cx="6896101" cy="44038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133D809-6CE0-B55F-7DC3-3AC6E4DBAC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48" y="5086385"/>
            <a:ext cx="1494603" cy="14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9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3788A-91E5-CA80-7CBA-AD551E8E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650" y="1736726"/>
            <a:ext cx="6737350" cy="285273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In welke 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taart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 zou jij wel eens met je blote 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billen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 willen 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zitten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69BC5-74DA-AD6A-E39F-7EB33A854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0B6EDD-C6A2-2095-DCA9-0C43382925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0800" y="-192088"/>
            <a:ext cx="6787264" cy="72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03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F13543-5B8E-996F-2A95-BAE7F4DE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990768"/>
            <a:ext cx="4109787" cy="1325563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3. Welke kruiden gebruik ik?</a:t>
            </a:r>
            <a:b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</a:b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En hoe pas ik het toe?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8074FFC-E1C1-6C5C-40A5-84ECA25EB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308" y="0"/>
            <a:ext cx="701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3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6EBF86C-3362-8049-95CD-0C62B58B7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488" y="0"/>
            <a:ext cx="489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F471F7E-B249-A89D-AAE3-FE38129BAE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71" y="560383"/>
            <a:ext cx="3314699" cy="22052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E5DEAC1-82A1-F9F1-DEEA-A2D9A0E5F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950" y="4695457"/>
            <a:ext cx="2701641" cy="179741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B4B9DCD-B460-7DAE-E1F1-5454FB602A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9203" y="1219014"/>
            <a:ext cx="4092207" cy="272257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E64A69-AF38-844C-B29F-2E2E8E6C2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642" y="520899"/>
            <a:ext cx="2722571" cy="181134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96CEF8A-D8F8-6FED-45B0-D9F37D7B38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70" y="2820440"/>
            <a:ext cx="3314699" cy="22052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37E745A-5963-3438-AB1F-7EF76A7689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781" y="2400667"/>
            <a:ext cx="2724432" cy="409220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F5B7B9-314E-046C-92B3-49EE835A0D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272" y="5082881"/>
            <a:ext cx="3314700" cy="143398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631B463-2AC0-703B-9A07-A842226A1C0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757" y="5394378"/>
            <a:ext cx="133058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5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1E7022-6BD9-EBE9-7C0B-D32090ACDF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454" y="0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5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797EAD4-8789-598A-6506-884E43E912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920" y="560383"/>
            <a:ext cx="2701641" cy="40640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221C59-B163-9239-C0C2-3E4BD299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176" y="3237665"/>
            <a:ext cx="2730107" cy="32552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1F941D-80F1-FB78-3F6C-2F0BBAC29E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29" y="3237665"/>
            <a:ext cx="3255209" cy="32552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0EC1D71-B2C1-700A-19D6-2550DF0055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8"/>
          <a:stretch/>
        </p:blipFill>
        <p:spPr>
          <a:xfrm>
            <a:off x="1571630" y="560384"/>
            <a:ext cx="3289462" cy="256858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2036AA-9EAA-BE04-4F72-A09539F2E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642" y="549349"/>
            <a:ext cx="2701641" cy="256858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61C87A7-3AA6-F1DE-7BBA-F02DF3FF60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242" y="4667339"/>
            <a:ext cx="2701641" cy="18255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73AF220-12D3-1E46-1109-96D5CC6454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991" y="365126"/>
            <a:ext cx="133058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46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9B6AC9-5AB0-DB63-CE42-D6EE84BAF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96351"/>
            <a:ext cx="12192000" cy="78543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75757BC-A94A-0916-AFF8-8ABF6F2C14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5109585"/>
            <a:ext cx="3848100" cy="11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4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19ED08A-D9CF-A817-58F1-89063E59B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724"/>
          <a:stretch/>
        </p:blipFill>
        <p:spPr>
          <a:xfrm>
            <a:off x="1571629" y="4026298"/>
            <a:ext cx="4143371" cy="24330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F602EB-79D9-BD53-7B6B-93B6939B56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131" y="560384"/>
            <a:ext cx="2772568" cy="369675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81E743-496C-CFF2-458B-61FCA6F8D8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95234" y="632776"/>
            <a:ext cx="3403995" cy="325921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DD65354-5FBC-F357-FB1A-C18432F6E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656" y="2767006"/>
            <a:ext cx="2772568" cy="369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D4431FA-C53A-63A3-583C-EDA99FF494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36930" y="560384"/>
            <a:ext cx="2765294" cy="21399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CDDE1B3-A49E-FA6B-6536-EFF24D352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132" y="4319061"/>
            <a:ext cx="2772568" cy="214025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00399AF-9A0F-B6B7-D7F5-CC16810B5A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8991" y="365126"/>
            <a:ext cx="133058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57CCF51-CA4F-56DD-0EA8-845DF2529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714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D199F6-2F30-6E3C-00F3-E107DF1A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4904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7E378B-4440-81B4-4EC8-D5934C4BAD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45229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18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344949A-98A7-F166-1010-17BB45A37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475" y="-1634729"/>
            <a:ext cx="12436475" cy="93273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9F5AB2-FD0C-2F8C-B2BF-39D0BBDF56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5109585"/>
            <a:ext cx="3848100" cy="11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7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785352C-5A21-6469-FCAC-1FA7865643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518" y="401128"/>
            <a:ext cx="4355621" cy="58074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ED9772-00DA-F187-47EE-673125C32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379" y="401128"/>
            <a:ext cx="4355621" cy="58074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6348DC-632B-9704-C145-B55C4BB39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459" y="5334531"/>
            <a:ext cx="1494603" cy="14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76E9D5-CF66-BB68-6494-6CF10FB7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612231"/>
            <a:ext cx="5073650" cy="2852737"/>
          </a:xfrm>
        </p:spPr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Ken je 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nog andere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latin typeface=""/>
              </a:rPr>
              <a:t>aphrodisiacs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? </a:t>
            </a:r>
            <a:b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</a:b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En hoe pas je het toe?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BEB0575-1517-A786-4CB2-07D3F58E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98168"/>
            <a:ext cx="10515600" cy="1500187"/>
          </a:xfrm>
        </p:spPr>
        <p:txBody>
          <a:bodyPr/>
          <a:lstStyle/>
          <a:p>
            <a:r>
              <a:rPr lang="nl-NL" dirty="0"/>
              <a:t>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AB4416E-AA27-BA7E-0034-C18451ED0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900" y="0"/>
            <a:ext cx="6426200" cy="74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15535-3187-DB7B-C015-0F444E43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53883"/>
            <a:ext cx="2395287" cy="1325563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4. Inspiratiebronnen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AD2071-9386-75A2-2BDA-208C912D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872" y="554037"/>
            <a:ext cx="8235967" cy="57499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67623F-5E74-312C-EE0F-F910EA73CB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547" y="5403055"/>
            <a:ext cx="1330584" cy="13255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CF0D4C0-4470-931B-1DDC-8794C9D9C1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5608" y="554037"/>
            <a:ext cx="2584544" cy="36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E9293EA-09B2-3889-F025-D4961323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solidFill>
                  <a:schemeClr val="accent6">
                    <a:lumMod val="50000"/>
                  </a:schemeClr>
                </a:solidFill>
                <a:latin typeface=""/>
              </a:rPr>
              <a:t>Meer info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52C321B-2B13-112D-0644-E08431C7C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200" dirty="0">
                <a:hlinkClick r:id="rId3"/>
              </a:rPr>
              <a:t>www.dewildeboerin.nl</a:t>
            </a:r>
            <a:endParaRPr lang="nl-NL" sz="2200" dirty="0"/>
          </a:p>
          <a:p>
            <a:pPr marL="0" indent="0">
              <a:buNone/>
            </a:pPr>
            <a:r>
              <a:rPr lang="nl-NL" sz="2200" dirty="0"/>
              <a:t>@</a:t>
            </a:r>
            <a:r>
              <a:rPr lang="nl-NL" sz="2200" dirty="0" err="1"/>
              <a:t>dewildeboerin</a:t>
            </a:r>
            <a:endParaRPr lang="nl-NL" sz="2200" dirty="0"/>
          </a:p>
          <a:p>
            <a:pPr marL="0" indent="0">
              <a:buNone/>
            </a:pPr>
            <a:r>
              <a:rPr lang="nl-NL" sz="2200" dirty="0">
                <a:hlinkClick r:id="rId4"/>
              </a:rPr>
              <a:t>linette@dewildeboerin</a:t>
            </a:r>
            <a:r>
              <a:rPr lang="nl-NL" dirty="0">
                <a:hlinkClick r:id="rId4"/>
              </a:rPr>
              <a:t>.</a:t>
            </a:r>
            <a:r>
              <a:rPr lang="nl-NL" sz="2200" dirty="0">
                <a:hlinkClick r:id="rId4"/>
              </a:rPr>
              <a:t>nl</a:t>
            </a:r>
            <a:endParaRPr lang="nl-NL" sz="2200" dirty="0"/>
          </a:p>
          <a:p>
            <a:pPr marL="0" indent="0">
              <a:buNone/>
            </a:pPr>
            <a:r>
              <a:rPr lang="nl-NL" sz="2200" dirty="0"/>
              <a:t>06 27 02 60 75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D0A692-E021-A6B8-F84B-549E5B5938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8446" y="0"/>
            <a:ext cx="781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F13543-5B8E-996F-2A95-BAE7F4DE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Inhoud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37D0D58-6A83-8ED2-2E55-7D6E6A62D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923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"/>
              </a:rPr>
              <a:t>Intro De Wilde Boerin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"/>
              </a:rPr>
              <a:t>Waarom </a:t>
            </a:r>
            <a:r>
              <a:rPr lang="nl-NL" dirty="0" err="1">
                <a:latin typeface=""/>
              </a:rPr>
              <a:t>aphrodisiacs</a:t>
            </a:r>
            <a:r>
              <a:rPr lang="nl-NL" dirty="0">
                <a:latin typeface=""/>
              </a:rPr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"/>
              </a:rPr>
              <a:t>Welke planten gebruik ik zelf en hoe pas ik het toe?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"/>
              </a:rPr>
              <a:t>Inspiratiebronnen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42D19FAC-B321-58D4-2B75-8FE87EB1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870" y="0"/>
            <a:ext cx="7099773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E6BFF-B4E2-C016-92CC-AA8D68E7544C}"/>
              </a:ext>
            </a:extLst>
          </p:cNvPr>
          <p:cNvSpPr txBox="1"/>
          <p:nvPr/>
        </p:nvSpPr>
        <p:spPr>
          <a:xfrm>
            <a:off x="2470365" y="6311900"/>
            <a:ext cx="292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 err="1"/>
              <a:t>Clitoria</a:t>
            </a:r>
            <a:r>
              <a:rPr lang="nl-NL" i="1" dirty="0"/>
              <a:t> </a:t>
            </a:r>
            <a:r>
              <a:rPr lang="nl-NL" i="1" dirty="0" err="1"/>
              <a:t>Ternatea</a:t>
            </a:r>
            <a:r>
              <a:rPr lang="nl-NL" dirty="0"/>
              <a:t>, Kittelbloem</a:t>
            </a:r>
          </a:p>
        </p:txBody>
      </p:sp>
    </p:spTree>
    <p:extLst>
      <p:ext uri="{BB962C8B-B14F-4D97-AF65-F5344CB8AC3E}">
        <p14:creationId xmlns:p14="http://schemas.microsoft.com/office/powerpoint/2010/main" val="365626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F1027-55EF-CC4C-2AE6-394059621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1.Missie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015F38-2C47-CE5C-156E-5534E3AD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8113" cy="4351338"/>
          </a:xfrm>
        </p:spPr>
        <p:txBody>
          <a:bodyPr>
            <a:normAutofit/>
          </a:bodyPr>
          <a:lstStyle/>
          <a:p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De Wilde Boerin zet zich in voor een </a:t>
            </a:r>
            <a:r>
              <a:rPr lang="nl-NL" sz="2000" b="1" i="0" dirty="0">
                <a:solidFill>
                  <a:srgbClr val="2B2C29"/>
                </a:solidFill>
                <a:effectLst/>
                <a:latin typeface=""/>
              </a:rPr>
              <a:t>positieve</a:t>
            </a:r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 </a:t>
            </a:r>
            <a:r>
              <a:rPr lang="nl-NL" sz="2000" b="1" i="0" dirty="0">
                <a:solidFill>
                  <a:srgbClr val="2B2C29"/>
                </a:solidFill>
                <a:effectLst/>
                <a:latin typeface=""/>
              </a:rPr>
              <a:t>en</a:t>
            </a:r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 </a:t>
            </a:r>
            <a:r>
              <a:rPr lang="nl-NL" sz="2000" b="1" i="0" dirty="0">
                <a:solidFill>
                  <a:srgbClr val="2B2C29"/>
                </a:solidFill>
                <a:effectLst/>
                <a:latin typeface=""/>
              </a:rPr>
              <a:t>gezonde seksualiteit.</a:t>
            </a:r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 </a:t>
            </a:r>
          </a:p>
          <a:p>
            <a:r>
              <a:rPr lang="nl-NL" sz="2000" b="1" i="0" dirty="0">
                <a:solidFill>
                  <a:srgbClr val="2B2C29"/>
                </a:solidFill>
                <a:effectLst/>
                <a:latin typeface=""/>
              </a:rPr>
              <a:t>Eten en rituelen</a:t>
            </a:r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 zijn onze </a:t>
            </a:r>
            <a:r>
              <a:rPr lang="nl-NL" sz="2000" b="0" i="1" dirty="0">
                <a:solidFill>
                  <a:srgbClr val="2B2C29"/>
                </a:solidFill>
                <a:effectLst/>
                <a:latin typeface=""/>
              </a:rPr>
              <a:t>speelse</a:t>
            </a:r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 metgezellen: ze zijn vertrouwd, zintuiglijk en nodigen uit tot aandacht.</a:t>
            </a:r>
          </a:p>
          <a:p>
            <a:r>
              <a:rPr lang="nl-NL" sz="2000" b="0" i="0" dirty="0">
                <a:solidFill>
                  <a:srgbClr val="2B2C29"/>
                </a:solidFill>
                <a:effectLst/>
                <a:latin typeface=""/>
              </a:rPr>
              <a:t>Samen vormen ze een laagdrempelige ingang om spannende onderwerpen aan te kaarten: </a:t>
            </a:r>
            <a:r>
              <a:rPr lang="nl-NL" sz="2000" b="0" i="1" dirty="0">
                <a:solidFill>
                  <a:srgbClr val="2B2C29"/>
                </a:solidFill>
                <a:effectLst/>
                <a:latin typeface=""/>
              </a:rPr>
              <a:t>praten over seks, écht durven voelen en ondeugende fantasieën toe te laten.</a:t>
            </a:r>
            <a:endParaRPr lang="nl-NL" sz="2000" dirty="0">
              <a:latin typeface="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98F0AE-E1B5-C78C-69E8-83A654EAC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0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A0DC39-1FE3-4CAB-1438-8480370BF5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92" y="656478"/>
            <a:ext cx="2409178" cy="17241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8546FCF-739A-0187-A556-98DE641F20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4288141"/>
            <a:ext cx="2626110" cy="17413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3842A0-B1A2-3F99-CF8E-4898D1AE9E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88" y="656478"/>
            <a:ext cx="2584206" cy="17241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777B1A-C994-9B1A-D139-18A74FA65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656479"/>
            <a:ext cx="2655692" cy="35409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2E62D2-E9F7-1F20-6F45-C8F843D5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05200" cy="1325563"/>
          </a:xfrm>
        </p:spPr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Activiteiten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968421-9AE3-47A9-C857-1FB8E6DF2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876550" cy="4351338"/>
          </a:xfrm>
        </p:spPr>
        <p:txBody>
          <a:bodyPr/>
          <a:lstStyle/>
          <a:p>
            <a:r>
              <a:rPr lang="nl-NL" dirty="0">
                <a:latin typeface=""/>
              </a:rPr>
              <a:t>Installaties</a:t>
            </a:r>
          </a:p>
          <a:p>
            <a:r>
              <a:rPr lang="nl-NL" dirty="0">
                <a:latin typeface=""/>
              </a:rPr>
              <a:t>Workshops</a:t>
            </a:r>
          </a:p>
          <a:p>
            <a:r>
              <a:rPr lang="nl-NL" dirty="0">
                <a:latin typeface=""/>
              </a:rPr>
              <a:t>Proeverijen</a:t>
            </a:r>
          </a:p>
          <a:p>
            <a:r>
              <a:rPr lang="nl-NL" dirty="0">
                <a:latin typeface=""/>
              </a:rPr>
              <a:t>Lezingen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27FACD2-E42A-879E-E759-1418AB37DF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88" y="2440037"/>
            <a:ext cx="2586227" cy="171174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006B43-6AC2-8851-F707-464C1B0049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267" y="2440037"/>
            <a:ext cx="2396002" cy="354092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C083994-4472-88FD-8138-367DD45593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393" y="4210498"/>
            <a:ext cx="2584206" cy="17970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B99BBB-C10B-D2DB-FDBE-26F9EDA732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507" y="5318178"/>
            <a:ext cx="133058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2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6F13543-5B8E-996F-2A95-BAE7F4DE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accent6">
                    <a:lumMod val="50000"/>
                  </a:schemeClr>
                </a:solidFill>
                <a:latin typeface=""/>
              </a:rPr>
              <a:t>Linette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 Mak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20B098F-B9D5-063F-A9F4-B02E577F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65575"/>
          </a:xfrm>
        </p:spPr>
        <p:txBody>
          <a:bodyPr>
            <a:normAutofit lnSpcReduction="10000"/>
          </a:bodyPr>
          <a:lstStyle/>
          <a:p>
            <a:r>
              <a:rPr lang="nl-NL" dirty="0">
                <a:latin typeface=""/>
              </a:rPr>
              <a:t>Opgegroeid tussen de appels, peren en pruimen</a:t>
            </a:r>
          </a:p>
          <a:p>
            <a:r>
              <a:rPr lang="nl-NL" dirty="0">
                <a:latin typeface=""/>
              </a:rPr>
              <a:t>Gedragswetenschapper</a:t>
            </a:r>
          </a:p>
          <a:p>
            <a:r>
              <a:rPr lang="nl-NL" dirty="0">
                <a:latin typeface=""/>
              </a:rPr>
              <a:t>Foodpionier &amp; food-designer</a:t>
            </a:r>
          </a:p>
          <a:p>
            <a:r>
              <a:rPr lang="nl-NL" dirty="0">
                <a:latin typeface=""/>
              </a:rPr>
              <a:t>Initiatiefnemer De Wilde Boerin</a:t>
            </a:r>
          </a:p>
          <a:p>
            <a:r>
              <a:rPr lang="nl-NL" dirty="0">
                <a:latin typeface=""/>
              </a:rPr>
              <a:t>Hoeve Aldenhof</a:t>
            </a:r>
          </a:p>
          <a:p>
            <a:r>
              <a:rPr lang="nl-NL" dirty="0">
                <a:latin typeface=""/>
              </a:rPr>
              <a:t>Food-</a:t>
            </a:r>
            <a:r>
              <a:rPr lang="nl-NL" dirty="0" err="1">
                <a:latin typeface=""/>
              </a:rPr>
              <a:t>fantasy</a:t>
            </a:r>
            <a:r>
              <a:rPr lang="nl-NL" dirty="0">
                <a:latin typeface=""/>
              </a:rPr>
              <a:t>: chocolade </a:t>
            </a:r>
            <a:r>
              <a:rPr lang="nl-NL" dirty="0" err="1">
                <a:latin typeface=""/>
              </a:rPr>
              <a:t>bodypaint</a:t>
            </a:r>
            <a:endParaRPr lang="nl-NL" dirty="0">
              <a:latin typeface=""/>
            </a:endParaRP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45369E-2E36-A3D4-FCC8-8ECDE7D4B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5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AEE6B-55C6-CE82-D108-73396BFD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830768"/>
            <a:ext cx="10515600" cy="2852737"/>
          </a:xfrm>
        </p:spPr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Met welk 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eten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 heb je wel eens geëxperimenteerd tijdens de 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latin typeface=""/>
              </a:rPr>
              <a:t>seks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?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2460C2-263A-20CB-3EB2-A10129C56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AAB0CA-E456-FCC5-0AEE-A024DC695C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4005"/>
            <a:ext cx="12382500" cy="37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2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51F400-54CE-480C-8063-69E83B04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1528101"/>
            <a:ext cx="7426920" cy="466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0307443-8BF5-8757-8719-C4BA6201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2. Waarom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  <a:latin typeface=""/>
              </a:rPr>
              <a:t>aphrodisiacs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?</a:t>
            </a:r>
          </a:p>
        </p:txBody>
      </p:sp>
      <p:pic>
        <p:nvPicPr>
          <p:cNvPr id="5" name="Picture 2" descr="The Encyclopedia of Aphrodisiacs: Psychoactive Substances for Use in Sexual  Practices : Rätsch, Christian, Müller-Ebeling, Claudia: Amazon.nl: Boeken">
            <a:extLst>
              <a:ext uri="{FF2B5EF4-FFF2-40B4-BE49-F238E27FC236}">
                <a16:creationId xmlns:a16="http://schemas.microsoft.com/office/drawing/2014/main" id="{5E5670D9-F468-0D18-21C3-4724B4BA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6302" y="3977531"/>
            <a:ext cx="1803644" cy="234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23E4E5-984C-509B-198C-74EECAB2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394" y="1438032"/>
            <a:ext cx="1759552" cy="24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AF9249F-1E76-558D-14A1-554A8C574B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06" y="5322943"/>
            <a:ext cx="1494603" cy="14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8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2CCA3-B247-3380-6B11-874413EA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44000" cy="1325563"/>
          </a:xfrm>
        </p:spPr>
        <p:txBody>
          <a:bodyPr/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"/>
              </a:rPr>
              <a:t>Bestaat lustopwekkend eten dan?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8AE0177-6CF8-1D2E-8211-252EAA19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4659" y="1566742"/>
            <a:ext cx="6680591" cy="465701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0D1C5F1-927D-B4A0-7DCF-37F454667A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459" y="1566742"/>
            <a:ext cx="3109068" cy="465701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9A8F824-B955-14BD-F8F3-4A4225E687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407" y="5291258"/>
            <a:ext cx="1494603" cy="14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0025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305</Words>
  <Application>Microsoft Macintosh PowerPoint</Application>
  <PresentationFormat>Breedbeeld</PresentationFormat>
  <Paragraphs>66</Paragraphs>
  <Slides>24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Google Sans</vt:lpstr>
      <vt:lpstr>Source Sans Pro</vt:lpstr>
      <vt:lpstr>vestula</vt:lpstr>
      <vt:lpstr>Kantoorthema</vt:lpstr>
      <vt:lpstr>Natuurcollege lustopwekkende planten &amp; kruiden </vt:lpstr>
      <vt:lpstr>PowerPoint-presentatie</vt:lpstr>
      <vt:lpstr>Inhoud</vt:lpstr>
      <vt:lpstr>1.Missie</vt:lpstr>
      <vt:lpstr>Activiteiten</vt:lpstr>
      <vt:lpstr>Linette Mak</vt:lpstr>
      <vt:lpstr>Met welk eten heb je wel eens geëxperimenteerd tijdens de seks? </vt:lpstr>
      <vt:lpstr>2. Waarom aphrodisiacs?</vt:lpstr>
      <vt:lpstr>Bestaat lustopwekkend eten dan?</vt:lpstr>
      <vt:lpstr>PowerPoint-presentatie</vt:lpstr>
      <vt:lpstr>In welke taart zou jij wel eens met je blote billen willen zitten?</vt:lpstr>
      <vt:lpstr>3. Welke kruiden gebruik ik? En hoe pas ik het toe?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Ken je nog andere aphrodisiacs?  En hoe pas je het toe?</vt:lpstr>
      <vt:lpstr>4. Inspiratiebronnen</vt:lpstr>
      <vt:lpstr>Meer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Linette Mak</dc:creator>
  <cp:lastModifiedBy>Linette Mak</cp:lastModifiedBy>
  <cp:revision>56</cp:revision>
  <dcterms:created xsi:type="dcterms:W3CDTF">2021-02-23T12:30:01Z</dcterms:created>
  <dcterms:modified xsi:type="dcterms:W3CDTF">2026-01-15T16:17:32Z</dcterms:modified>
</cp:coreProperties>
</file>